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8"/>
  </p:notesMasterIdLst>
  <p:sldIdLst>
    <p:sldId id="463" r:id="rId2"/>
    <p:sldId id="285" r:id="rId3"/>
    <p:sldId id="423" r:id="rId4"/>
    <p:sldId id="434" r:id="rId5"/>
    <p:sldId id="441" r:id="rId6"/>
    <p:sldId id="443" r:id="rId7"/>
    <p:sldId id="445" r:id="rId8"/>
    <p:sldId id="446" r:id="rId9"/>
    <p:sldId id="479" r:id="rId10"/>
    <p:sldId id="466" r:id="rId11"/>
    <p:sldId id="469" r:id="rId12"/>
    <p:sldId id="470" r:id="rId13"/>
    <p:sldId id="447" r:id="rId14"/>
    <p:sldId id="449" r:id="rId15"/>
    <p:sldId id="489" r:id="rId16"/>
    <p:sldId id="491" r:id="rId17"/>
    <p:sldId id="493" r:id="rId18"/>
    <p:sldId id="495" r:id="rId19"/>
    <p:sldId id="453" r:id="rId20"/>
    <p:sldId id="496" r:id="rId21"/>
    <p:sldId id="456" r:id="rId22"/>
    <p:sldId id="499" r:id="rId23"/>
    <p:sldId id="288" r:id="rId24"/>
    <p:sldId id="459" r:id="rId25"/>
    <p:sldId id="460" r:id="rId26"/>
    <p:sldId id="294" r:id="rId2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https://cdmsmithonline.sharepoint.com/sites/Extranet/Projects/001-251260/Internal/01_Zesp&#243;&#322;/0_CDM/001_PROJEKTY%20IIaPGW/Roz_3_Charakterystyka/Dane%20&#378;r&#243;d&#322;owe/Wykresy.xlsb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97062241692655"/>
          <c:y val="4.6122801960219083E-2"/>
          <c:w val="0.42281317309331273"/>
          <c:h val="0.86707780726025563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dPt>
            <c:idx val="0"/>
            <c:bubble3D val="0"/>
            <c:spPr>
              <a:solidFill>
                <a:srgbClr val="FFC000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68E9-4B9A-9F6F-2A42D45DF762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</c:spPr>
            <c:extLst>
              <c:ext xmlns:c16="http://schemas.microsoft.com/office/drawing/2014/chart" uri="{C3380CC4-5D6E-409C-BE32-E72D297353CC}">
                <c16:uniqueId val="{00000003-68E9-4B9A-9F6F-2A42D45DF762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</c:spPr>
            <c:extLst>
              <c:ext xmlns:c16="http://schemas.microsoft.com/office/drawing/2014/chart" uri="{C3380CC4-5D6E-409C-BE32-E72D297353CC}">
                <c16:uniqueId val="{00000005-68E9-4B9A-9F6F-2A42D45DF76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43014C0-30DF-496B-A4F5-426419352018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8E9-4B9A-9F6F-2A42D45DF76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494884C-6BE2-4D0D-A340-3D7E59DDBEAC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8E9-4B9A-9F6F-2A42D45DF76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010731D-C4D0-499E-A67B-CC6940CB9FAA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8E9-4B9A-9F6F-2A42D45DF76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1BE882F-4503-4E94-8CD1-54305BF54847}" type="VALUE">
                      <a:rPr lang="en-US"/>
                      <a:pPr/>
                      <a:t>[WARTOŚĆ]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8E9-4B9A-9F6F-2A42D45DF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Wisła!$L$3:$L$6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IIaPGWCLC!$F$24:$I$24</c:f>
              <c:numCache>
                <c:formatCode>0.0</c:formatCode>
                <c:ptCount val="4"/>
                <c:pt idx="0">
                  <c:v>48.8</c:v>
                </c:pt>
                <c:pt idx="1">
                  <c:v>6.2</c:v>
                </c:pt>
                <c:pt idx="2">
                  <c:v>44.1</c:v>
                </c:pt>
                <c:pt idx="3">
                  <c:v>0.90000000000000568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E9-4B9A-9F6F-2A42D45DF76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1681546202563875"/>
          <c:y val="0.1396294399105906"/>
          <c:w val="0.3724137931034483"/>
          <c:h val="0.7415266734189397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98940438479308"/>
          <c:y val="6.045721580889115E-2"/>
          <c:w val="0.56723429422881877"/>
          <c:h val="0.87908556838221774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explosion val="9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130-414B-8A95-B8FD004FD14A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130-414B-8A95-B8FD004FD14A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130-414B-8A95-B8FD004FD14A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30-414B-8A95-B8FD004FD14A}"/>
                </c:ext>
              </c:extLst>
            </c:dLbl>
            <c:dLbl>
              <c:idx val="2"/>
              <c:layout>
                <c:manualLayout>
                  <c:x val="6.6498224422553973E-2"/>
                  <c:y val="0.140464532767757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30-414B-8A95-B8FD004FD14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GWW!$D$28:$F$28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GWW!$D$30:$F$30</c:f>
              <c:numCache>
                <c:formatCode>0%</c:formatCode>
                <c:ptCount val="3"/>
                <c:pt idx="0">
                  <c:v>0.82211538461538458</c:v>
                </c:pt>
                <c:pt idx="1">
                  <c:v>0</c:v>
                </c:pt>
                <c:pt idx="2">
                  <c:v>0.17788461538461539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30-414B-8A95-B8FD004FD14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478422296587859"/>
          <c:y val="0.39496781313224211"/>
          <c:w val="0.14322015009224578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900278542895758"/>
          <c:y val="0.12115416610064458"/>
          <c:w val="0.43769192509672966"/>
          <c:h val="0.77587948137602536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FFC000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7DF8-4721-851F-0A9415441D1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7DF8-4721-851F-0A9415441D18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</c:spPr>
            <c:extLst>
              <c:ext xmlns:c16="http://schemas.microsoft.com/office/drawing/2014/chart" uri="{C3380CC4-5D6E-409C-BE32-E72D297353CC}">
                <c16:uniqueId val="{00000005-7DF8-4721-851F-0A9415441D18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7DF8-4721-851F-0A9415441D1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36,6%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DF8-4721-851F-0A9415441D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2,4%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DF8-4721-851F-0A9415441D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highlight>
                      <a:srgbClr val="000000"/>
                    </a:highlight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Dniestr!$K$2:$K$5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IIaPGWCLC!$F$20:$I$20</c:f>
              <c:numCache>
                <c:formatCode>0.0</c:formatCode>
                <c:ptCount val="4"/>
                <c:pt idx="0">
                  <c:v>36.601534630140677</c:v>
                </c:pt>
                <c:pt idx="1">
                  <c:v>2.3984653698593257</c:v>
                </c:pt>
                <c:pt idx="2">
                  <c:v>59.000000000000007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F8-4721-851F-0A9415441D1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1196749829431873"/>
          <c:y val="0.2603572719134184"/>
          <c:w val="0.34482004303129254"/>
          <c:h val="0.63662792444279259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51-4887-B71A-A0D6649237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DolnaWisla!$J$28</c:f>
              <c:strCache>
                <c:ptCount val="1"/>
                <c:pt idx="0">
                  <c:v>NAT</c:v>
                </c:pt>
              </c:strCache>
            </c:strRef>
          </c:cat>
          <c:val>
            <c:numRef>
              <c:f>DolnaWisla!$J$30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1-4887-B71A-A0D6649237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7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6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77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4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60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387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448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34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0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79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833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23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02.06.2021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1251856" y="2453230"/>
            <a:ext cx="968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Górnej-Wschodniej Wisły </a:t>
            </a:r>
            <a:b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Wisły), Dniestru (obszar dorzecza Dniestru)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944789-2D78-42AF-945A-81F54D697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6700"/>
            <a:ext cx="12192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regionów wodnych: Górnej-Wschodniej Wisły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Wisły), Dniestru (obszar dorzecza Dniestru)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6" y="1373467"/>
            <a:ext cx="6161626" cy="15604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Wisły, obszar dorzecza Dniestru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dwa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 dziewięciu obszarów dorzeczy w granicach Polski: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Wisły - wschodnia i fragment środkowej części kraju, powierzchnia około 185 tys.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(ok. 59% powierzchni kraju)</a:t>
            </a:r>
          </a:p>
          <a:p>
            <a:pPr marL="449263" lvl="1" indent="-182563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Dniestru - południowo-wschodnia część kraju, powierzchnia 233 km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pl-PL" sz="1300" baseline="300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(poniżej 1% powierzchni kraju)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16977"/>
              </p:ext>
            </p:extLst>
          </p:nvPr>
        </p:nvGraphicFramePr>
        <p:xfrm>
          <a:off x="6418801" y="576139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Górnej-Wschodniej Wisły, Dniestru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6872B80-5555-411E-AAD9-11B332E6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68373"/>
              </p:ext>
            </p:extLst>
          </p:nvPr>
        </p:nvGraphicFramePr>
        <p:xfrm>
          <a:off x="257175" y="3402937"/>
          <a:ext cx="2832663" cy="2756389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303276">
                <a:tc>
                  <a:txBody>
                    <a:bodyPr/>
                    <a:lstStyle/>
                    <a:p>
                      <a:pPr marL="182563" indent="-182563" algn="just" rtl="0" font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region wodny Małej Wisły (RZGW Gliwice)</a:t>
                      </a:r>
                      <a:endParaRPr lang="pl-PL" sz="1000" b="0" i="0" u="none" strike="noStrike" dirty="0"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850643"/>
                  </a:ext>
                </a:extLst>
              </a:tr>
              <a:tr h="4404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Górnej-Zachodniej Wisły </a:t>
                      </a:r>
                      <a:b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Kraków)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1465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Górnej-Wschodniej Wisły </a:t>
                      </a:r>
                      <a:b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153649"/>
                  </a:ext>
                </a:extLst>
              </a:tr>
              <a:tr h="341376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Narwi (RZGW Białystok)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1382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Bugu (RZGW Lublin)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9155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82563" indent="-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Środkowej Wisły </a:t>
                      </a:r>
                      <a:b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(RZGW Warszawa)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33264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Dolnej Wisły (RZGW Gdańsk)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078277F-6F37-4A04-B7A3-1765BBC1D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852641"/>
              </p:ext>
            </p:extLst>
          </p:nvPr>
        </p:nvGraphicFramePr>
        <p:xfrm>
          <a:off x="3407449" y="3402937"/>
          <a:ext cx="2832663" cy="583165"/>
        </p:xfrm>
        <a:graphic>
          <a:graphicData uri="http://schemas.openxmlformats.org/drawingml/2006/table">
            <a:tbl>
              <a:tblPr/>
              <a:tblGrid>
                <a:gridCol w="2832663">
                  <a:extLst>
                    <a:ext uri="{9D8B030D-6E8A-4147-A177-3AD203B41FA5}">
                      <a16:colId xmlns:a16="http://schemas.microsoft.com/office/drawing/2014/main" val="1310450659"/>
                    </a:ext>
                  </a:extLst>
                </a:gridCol>
              </a:tblGrid>
              <a:tr h="29817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Obszar dorzecza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150243"/>
                  </a:ext>
                </a:extLst>
              </a:tr>
              <a:tr h="284988">
                <a:tc>
                  <a:txBody>
                    <a:bodyPr/>
                    <a:lstStyle/>
                    <a:p>
                      <a:pPr marL="182563" indent="-1825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SzPts val="1000"/>
                        <a:buFont typeface="Wingdings" panose="05000000000000000000" pitchFamily="2" charset="2"/>
                        <a:buChar char="§"/>
                      </a:pPr>
                      <a:r>
                        <a:rPr lang="pl-PL" sz="10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region wodny Dniestru (RZGW Rzeszów)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72296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89DF2BDB-769B-4BDF-9505-70B53E903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801" y="716278"/>
            <a:ext cx="5613694" cy="510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209F6F44-FB6F-4697-9155-2A732A422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550523"/>
              </p:ext>
            </p:extLst>
          </p:nvPr>
        </p:nvGraphicFramePr>
        <p:xfrm>
          <a:off x="779145" y="3574098"/>
          <a:ext cx="3935095" cy="2061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Górnej-Wschodniej Wisły (obszar dorzecza Wisły)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258956"/>
            <a:ext cx="5838827" cy="21487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siedmiu regionów wodnych obszaru dorzecza Wisły. Zajmuje powierzchnię ok. 11% powierzchni obszaru dorzecza Wisły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region wodny leży w województwach:, podkarpackim, małopolskim oraz lubelskim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Górnej-Wschodniej Wisły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oraz jcwpd (podziemne). Nie występują w regionie jcwp jeziorne (LW), przybrzeżne (CW), ani przejściowe (TW)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 oraz leśne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339156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Górnej-Wschodniej Wisły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742796"/>
              </p:ext>
            </p:extLst>
          </p:nvPr>
        </p:nvGraphicFramePr>
        <p:xfrm>
          <a:off x="538794" y="5491887"/>
          <a:ext cx="4912045" cy="214313"/>
        </p:xfrm>
        <a:graphic>
          <a:graphicData uri="http://schemas.openxmlformats.org/drawingml/2006/table">
            <a:tbl>
              <a:tblPr/>
              <a:tblGrid>
                <a:gridCol w="4912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Górnej-Wschodniej Wisły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6EF25FF-E26B-4060-99D0-53F20593CA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21" y="1250062"/>
            <a:ext cx="5168899" cy="470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Górnej-Wschodniej Wisły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58404"/>
              </p:ext>
            </p:extLst>
          </p:nvPr>
        </p:nvGraphicFramePr>
        <p:xfrm>
          <a:off x="3890709" y="596829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664099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Górnej-Wschodniej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208 (12%)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673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Górnej-Wschodniej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19%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 jcwp, 11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212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50365" y="2004898"/>
              <a:ext cx="3007085" cy="265062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44970D4D-0BD7-49F8-962D-BBAC08D166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6955585"/>
              </p:ext>
            </p:extLst>
          </p:nvPr>
        </p:nvGraphicFramePr>
        <p:xfrm>
          <a:off x="8605113" y="2247526"/>
          <a:ext cx="3581104" cy="231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0159A84-0115-4B42-86D4-652B0B63F8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961" y="1227715"/>
            <a:ext cx="5311207" cy="483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Górnej-Wschodniej Wisły – jcwp zbiornikowe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130734"/>
              </p:ext>
            </p:extLst>
          </p:nvPr>
        </p:nvGraphicFramePr>
        <p:xfrm>
          <a:off x="3890709" y="597605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160457"/>
              </p:ext>
            </p:extLst>
          </p:nvPr>
        </p:nvGraphicFramePr>
        <p:xfrm>
          <a:off x="9403017" y="4661666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448950"/>
              </p:ext>
            </p:extLst>
          </p:nvPr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1" name="Grupa 20">
            <a:extLst>
              <a:ext uri="{FF2B5EF4-FFF2-40B4-BE49-F238E27FC236}">
                <a16:creationId xmlns:a16="http://schemas.microsoft.com/office/drawing/2014/main" id="{D7B515D8-C2CD-406A-A115-0D4C7295A813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581164C9-5EC2-4C88-AC8A-AB2ED0E5A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Górnej-Wschodniej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208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4 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4A087A97-5BD4-4DFA-B157-C4C2F92DF085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C15DCF55-D880-4121-8706-582281BB0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673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Górnej-Wschodniej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19%</a:t>
              </a: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B1E92A73-D029-455E-A3ED-C44721FBA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 jcwp, 11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212 jcwp</a:t>
              </a: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83E613D8-48F5-4BF6-A9BB-516928DA9AF5}"/>
                </a:ext>
              </a:extLst>
            </p:cNvPr>
            <p:cNvSpPr/>
            <p:nvPr/>
          </p:nvSpPr>
          <p:spPr>
            <a:xfrm>
              <a:off x="550365" y="2260287"/>
              <a:ext cx="3007085" cy="265062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BAEA61A-76A4-4971-A5B2-DDA42E326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370" y="1235081"/>
            <a:ext cx="5222884" cy="475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Górnej-Wschodniej Wisły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50790"/>
              </p:ext>
            </p:extLst>
          </p:nvPr>
        </p:nvGraphicFramePr>
        <p:xfrm>
          <a:off x="4985921" y="599029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00FBDB52-1279-4541-96B3-91BC1FA8AD0C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44561589-BB99-4B8E-B2E9-1F97391CA5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Górnej-Wschodniej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208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11 (12%)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101B2BBD-B57F-4791-B7F9-7F4537132810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D6C5B046-F481-45A2-B3E7-847FD01DCF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673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Górnej-Wschodniej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19%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D79FDDC0-D382-4134-B397-3002FF957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 jcwp, 11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212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5755CA2-F874-4F81-9DC6-40ECF97A3951}"/>
                </a:ext>
              </a:extLst>
            </p:cNvPr>
            <p:cNvSpPr/>
            <p:nvPr/>
          </p:nvSpPr>
          <p:spPr>
            <a:xfrm>
              <a:off x="550365" y="3211677"/>
              <a:ext cx="3007085" cy="265062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A0ED216-A9BF-43F5-894D-069C79A5A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921" y="1233795"/>
            <a:ext cx="5244000" cy="47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7E84372-79B4-4EC6-AC22-302AACD09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883" y="1233795"/>
            <a:ext cx="5313450" cy="483264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728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Górnej-Wschodniej Wisły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82055"/>
              </p:ext>
            </p:extLst>
          </p:nvPr>
        </p:nvGraphicFramePr>
        <p:xfrm>
          <a:off x="4501883" y="60166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2C2AEA31-ECE8-419B-B631-26769F1285C1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4C0D3AF6-E6F8-4C80-BFA8-C895C8C94D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2143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Górnej-Wschodniej Wisły: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208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(15%)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(12%)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3E6F19E4-7855-4737-B932-2B8869C530A5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EF20E541-C89F-4969-A12F-7DBEA1B27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76739"/>
              <a:ext cx="3290185" cy="115262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Górnej-Wschodniej Wisły 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  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19%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1770466B-A1D9-446D-B239-6CCFF1A730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37 jcwp, 11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177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212 jcwp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40E1A7F-6F76-4E93-8359-BED352BD326C}"/>
                </a:ext>
              </a:extLst>
            </p:cNvPr>
            <p:cNvSpPr/>
            <p:nvPr/>
          </p:nvSpPr>
          <p:spPr>
            <a:xfrm>
              <a:off x="550365" y="5447816"/>
              <a:ext cx="3007085" cy="265062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5830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71DAE926-A9A1-4C22-8A38-B740543C48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666649"/>
              </p:ext>
            </p:extLst>
          </p:nvPr>
        </p:nvGraphicFramePr>
        <p:xfrm>
          <a:off x="807560" y="3430576"/>
          <a:ext cx="4010128" cy="233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Dniestru (obszar dorzecza Dniestru)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1328737"/>
            <a:ext cx="5381625" cy="21487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Dniestru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edyny region wodny obszaru dorzecza Dniestru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Dniestru znajduje się w południowo-wschodniej części województwa podkarpackiego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Dniestru występują jcwp rzeczne (RW), oraz jcwpd (podziemne). 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jeziornych (LW), przybrzeżnych (CW) i przejściowych (TW) </a:t>
            </a:r>
          </a:p>
          <a:p>
            <a:pPr marL="285750" indent="-285750" algn="just">
              <a:spcBef>
                <a:spcPts val="400"/>
              </a:spcBef>
              <a:spcAft>
                <a:spcPts val="4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leśne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49734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Dniestru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165771"/>
              </p:ext>
            </p:extLst>
          </p:nvPr>
        </p:nvGraphicFramePr>
        <p:xfrm>
          <a:off x="807560" y="565352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Dniestru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A7D4F93A-A659-4C03-95FF-D323D1FCC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440" y="1328737"/>
            <a:ext cx="5077848" cy="461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0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Dniestru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206022"/>
              </p:ext>
            </p:extLst>
          </p:nvPr>
        </p:nvGraphicFramePr>
        <p:xfrm>
          <a:off x="3803650" y="596344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743783"/>
              </p:ext>
            </p:extLst>
          </p:nvPr>
        </p:nvGraphicFramePr>
        <p:xfrm>
          <a:off x="9220734" y="4659635"/>
          <a:ext cx="2917925" cy="213768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CDFC8E9-22E6-4F36-9771-CD9AD587E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99281"/>
              </p:ext>
            </p:extLst>
          </p:nvPr>
        </p:nvGraphicFramePr>
        <p:xfrm>
          <a:off x="9556467" y="2374426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F0F4FDA5-D6A3-48DF-933F-2669D5C616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592" y="1233795"/>
            <a:ext cx="5168408" cy="47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Dniestru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30909"/>
              </p:ext>
            </p:extLst>
          </p:nvPr>
        </p:nvGraphicFramePr>
        <p:xfrm>
          <a:off x="4412860" y="59769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2F3C9B85-9C96-4A42-B773-DFFAF5B41C53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E6F241BC-36C0-48B5-A5A7-48D70048E3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CF4BA5A7-BF44-42AC-8E24-CEA3919F0F6C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76D21BB7-8388-47C8-8B50-DC5CE5A7FD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E37E38BA-D29A-4A24-8EDC-98BAFC7A7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44BB672E-807B-44A2-B237-C58D5ACB2588}"/>
                </a:ext>
              </a:extLst>
            </p:cNvPr>
            <p:cNvSpPr/>
            <p:nvPr/>
          </p:nvSpPr>
          <p:spPr>
            <a:xfrm>
              <a:off x="540774" y="3009421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3388F38-598A-44D2-A1DA-2F0EDA6EB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2860" y="1187598"/>
            <a:ext cx="5230782" cy="47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Dniestru – obszary chronione  </a:t>
            </a:r>
            <a:r>
              <a:rPr lang="pl-PL" altLang="pl-PL" sz="1800" b="1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75476"/>
              </p:ext>
            </p:extLst>
          </p:nvPr>
        </p:nvGraphicFramePr>
        <p:xfrm>
          <a:off x="4438936" y="598286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a 12">
            <a:extLst>
              <a:ext uri="{FF2B5EF4-FFF2-40B4-BE49-F238E27FC236}">
                <a16:creationId xmlns:a16="http://schemas.microsoft.com/office/drawing/2014/main" id="{35BEBE74-5E1F-4629-AA72-7669F376E8EC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2DE4F2CE-0EFB-465C-BC39-505F539C2E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2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	1</a:t>
              </a:r>
              <a:endPara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8D5CB0E8-D120-4543-8BAC-EE7DBBF83FE1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5A4CFAE0-24BD-460A-B846-082B15D261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Dniestru: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100%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0%</a:t>
              </a:r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E1FF66D9-4F1A-4AFA-B6D2-30C49F347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2111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brak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b="1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2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F02541C0-D4D0-4510-886C-D05B772266CF}"/>
                </a:ext>
              </a:extLst>
            </p:cNvPr>
            <p:cNvSpPr/>
            <p:nvPr/>
          </p:nvSpPr>
          <p:spPr>
            <a:xfrm>
              <a:off x="540774" y="5266307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BC271D9E-DFFF-48FE-AFE3-3BD5B0A57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83" y="1233796"/>
            <a:ext cx="5253518" cy="477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D6C2E05-45BC-4289-A711-78EF67C33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8" y="1473451"/>
            <a:ext cx="4967767" cy="4518239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12706"/>
              </p:ext>
            </p:extLst>
          </p:nvPr>
        </p:nvGraphicFramePr>
        <p:xfrm>
          <a:off x="119062" y="5977901"/>
          <a:ext cx="5733098" cy="214313"/>
        </p:xfrm>
        <a:graphic>
          <a:graphicData uri="http://schemas.openxmlformats.org/drawingml/2006/table">
            <a:tbl>
              <a:tblPr/>
              <a:tblGrid>
                <a:gridCol w="5733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78880"/>
              </p:ext>
            </p:extLst>
          </p:nvPr>
        </p:nvGraphicFramePr>
        <p:xfrm>
          <a:off x="7109462" y="5977901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F316F3-9A76-4716-9E8F-B8E34821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610385"/>
              </p:ext>
            </p:extLst>
          </p:nvPr>
        </p:nvGraphicFramePr>
        <p:xfrm>
          <a:off x="4066859" y="299085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Górnej-Wschodniej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44767478-796B-4EB9-B239-7E0E440BA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305" y="1473451"/>
            <a:ext cx="4967766" cy="451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6171A2CB-97AE-4851-909A-AF2505E3C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9" y="1473451"/>
            <a:ext cx="4900732" cy="445727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162880"/>
              </p:ext>
            </p:extLst>
          </p:nvPr>
        </p:nvGraphicFramePr>
        <p:xfrm>
          <a:off x="214116" y="5946685"/>
          <a:ext cx="5881884" cy="214313"/>
        </p:xfrm>
        <a:graphic>
          <a:graphicData uri="http://schemas.openxmlformats.org/drawingml/2006/table">
            <a:tbl>
              <a:tblPr/>
              <a:tblGrid>
                <a:gridCol w="5881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15453"/>
              </p:ext>
            </p:extLst>
          </p:nvPr>
        </p:nvGraphicFramePr>
        <p:xfrm>
          <a:off x="7121048" y="5930720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4B63A17-8276-4D54-AB35-9DBF3B556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62635"/>
              </p:ext>
            </p:extLst>
          </p:nvPr>
        </p:nvGraphicFramePr>
        <p:xfrm>
          <a:off x="4066859" y="299085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395252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Górnej-Wschodniej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1B848C26-43D8-404C-B730-A1938E535C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305" y="1473451"/>
            <a:ext cx="4900732" cy="44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7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00DC7B90-698E-4E81-828A-DF14D2D24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7" y="1473451"/>
            <a:ext cx="4900731" cy="4457270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14821"/>
              </p:ext>
            </p:extLst>
          </p:nvPr>
        </p:nvGraphicFramePr>
        <p:xfrm>
          <a:off x="181728" y="5918795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47688"/>
              </p:ext>
            </p:extLst>
          </p:nvPr>
        </p:nvGraphicFramePr>
        <p:xfrm>
          <a:off x="7100951" y="5930720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9D2723E7-B8A7-464B-97BE-14971233A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92957"/>
              </p:ext>
            </p:extLst>
          </p:nvPr>
        </p:nvGraphicFramePr>
        <p:xfrm>
          <a:off x="4066859" y="299085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471075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Górnej-Wschodniej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A5943D24-37C6-4300-8DC6-E991CD12F7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305" y="1473451"/>
            <a:ext cx="4900732" cy="44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D04CCAC1-D1E4-4A55-8B4E-94D53DF1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6" y="1473451"/>
            <a:ext cx="4916343" cy="447146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36183"/>
              </p:ext>
            </p:extLst>
          </p:nvPr>
        </p:nvGraphicFramePr>
        <p:xfrm>
          <a:off x="181728" y="5930721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8394"/>
              </p:ext>
            </p:extLst>
          </p:nvPr>
        </p:nvGraphicFramePr>
        <p:xfrm>
          <a:off x="7185305" y="5944919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D0ABF1EA-1095-41B1-A6E6-743C773A4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660370"/>
              </p:ext>
            </p:extLst>
          </p:nvPr>
        </p:nvGraphicFramePr>
        <p:xfrm>
          <a:off x="4066859" y="299085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471075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Górnej-Wschodniej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5E58DF74-304A-4721-A381-BA23D97D6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825" y="1473451"/>
            <a:ext cx="4916342" cy="447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15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22C10D1-DA02-4ACC-8CB3-79903830C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8" y="1473451"/>
            <a:ext cx="4916342" cy="447146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745841"/>
              </p:ext>
            </p:extLst>
          </p:nvPr>
        </p:nvGraphicFramePr>
        <p:xfrm>
          <a:off x="197339" y="5909225"/>
          <a:ext cx="4993640" cy="214313"/>
        </p:xfrm>
        <a:graphic>
          <a:graphicData uri="http://schemas.openxmlformats.org/drawingml/2006/table">
            <a:tbl>
              <a:tblPr/>
              <a:tblGrid>
                <a:gridCol w="499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roup 554">
            <a:extLst>
              <a:ext uri="{FF2B5EF4-FFF2-40B4-BE49-F238E27FC236}">
                <a16:creationId xmlns:a16="http://schemas.microsoft.com/office/drawing/2014/main" id="{6E6A902A-6A66-4F2B-A6B2-94744DDD2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578607"/>
              </p:ext>
            </p:extLst>
          </p:nvPr>
        </p:nvGraphicFramePr>
        <p:xfrm>
          <a:off x="7185305" y="5935937"/>
          <a:ext cx="6203035" cy="214313"/>
        </p:xfrm>
        <a:graphic>
          <a:graphicData uri="http://schemas.openxmlformats.org/drawingml/2006/table">
            <a:tbl>
              <a:tblPr/>
              <a:tblGrid>
                <a:gridCol w="620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448A9136-CCA0-441C-8B4F-6286BA2A6C21}"/>
              </a:ext>
            </a:extLst>
          </p:cNvPr>
          <p:cNvSpPr/>
          <p:nvPr/>
        </p:nvSpPr>
        <p:spPr>
          <a:xfrm>
            <a:off x="12473940" y="57835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AD6B13D9-B035-49B4-A6AC-FD6B4CA82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931584"/>
              </p:ext>
            </p:extLst>
          </p:nvPr>
        </p:nvGraphicFramePr>
        <p:xfrm>
          <a:off x="4066859" y="2990850"/>
          <a:ext cx="3136900" cy="8763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82832993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20516366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52517804"/>
                    </a:ext>
                  </a:extLst>
                </a:gridCol>
              </a:tblGrid>
              <a:tr h="471075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Górnej-Wschodniej Wisły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Dniestru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4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66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1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1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l-PL" sz="1100" b="0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nd</a:t>
                      </a:r>
                      <a:endParaRPr lang="pl-PL" sz="1100" b="0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64369"/>
                  </a:ext>
                </a:extLst>
              </a:tr>
            </a:tbl>
          </a:graphicData>
        </a:graphic>
      </p:graphicFrame>
      <p:pic>
        <p:nvPicPr>
          <p:cNvPr id="10" name="Obraz 9" descr="Obraz zawierający mapa&#10;&#10;Opis wygenerowany automatycznie">
            <a:extLst>
              <a:ext uri="{FF2B5EF4-FFF2-40B4-BE49-F238E27FC236}">
                <a16:creationId xmlns:a16="http://schemas.microsoft.com/office/drawing/2014/main" id="{9A717173-A382-4F2E-8965-0AB39D2F9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3759" y="1473451"/>
            <a:ext cx="4916343" cy="447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14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1391666B-D9EA-4CAD-BADE-97A809CA8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213" y="1698282"/>
            <a:ext cx="4720961" cy="4293766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7D0D91F-1B34-4079-BE74-9D225428C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68" y="1653396"/>
            <a:ext cx="4856681" cy="4417204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274638" y="1181285"/>
            <a:ext cx="113960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183546"/>
              </p:ext>
            </p:extLst>
          </p:nvPr>
        </p:nvGraphicFramePr>
        <p:xfrm>
          <a:off x="6526083" y="59848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795348"/>
              </p:ext>
            </p:extLst>
          </p:nvPr>
        </p:nvGraphicFramePr>
        <p:xfrm>
          <a:off x="1109469" y="5981872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500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4272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Górnej-Wschodniej Wisły i region wodny Dniestru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E9462749-6601-4F1D-A120-8666E5E73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677860"/>
              </p:ext>
            </p:extLst>
          </p:nvPr>
        </p:nvGraphicFramePr>
        <p:xfrm>
          <a:off x="6596380" y="5998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jcwpd- region wodny Dniestru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173331"/>
              </p:ext>
            </p:extLst>
          </p:nvPr>
        </p:nvGraphicFramePr>
        <p:xfrm>
          <a:off x="1005840" y="5998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jcwpd - region wodny Górnej-Wschodniej Wisły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89FA8114-D98D-4CAC-8316-9E226BE75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69" y="1653396"/>
            <a:ext cx="4856680" cy="4417204"/>
          </a:xfrm>
          <a:prstGeom prst="rect">
            <a:avLst/>
          </a:prstGeom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FAE32198-E294-496C-817A-26C97DA80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213" y="1698282"/>
            <a:ext cx="4728524" cy="430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4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0B664E2B-23A4-4CFD-AAE3-4AB226101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26" y="1329770"/>
            <a:ext cx="5028328" cy="4573320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45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Górnej-Wschodniej Wisły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94%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Górnej-Wschodniej Wisły 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45424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41FE8EF3-57C8-43AC-A6B0-1C7F36D718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5652" y="1329769"/>
            <a:ext cx="5028328" cy="45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9AE86A02-F4A6-465F-8708-C13633B78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81" y="1404960"/>
            <a:ext cx="5038846" cy="4582886"/>
          </a:xfrm>
          <a:prstGeom prst="rect">
            <a:avLst/>
          </a:prstGeom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1" y="2147537"/>
            <a:ext cx="2051050" cy="12388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Dniestru zagrożone nieosiągnięciem celów środowiskowych: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92075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0% 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Dniestru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106381" y="2183131"/>
            <a:ext cx="1979237" cy="1245869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A99A1D7C-E637-432B-841A-386A0498C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431" y="1404960"/>
            <a:ext cx="5038845" cy="458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938" name="Group 554">
            <a:extLst>
              <a:ext uri="{FF2B5EF4-FFF2-40B4-BE49-F238E27FC236}">
                <a16:creationId xmlns:a16="http://schemas.microsoft.com/office/drawing/2014/main" id="{F72DCE22-D155-4799-ACE9-343CD1184D00}"/>
              </a:ext>
            </a:extLst>
          </p:cNvPr>
          <p:cNvGraphicFramePr>
            <a:graphicFrameLocks noGrp="1"/>
          </p:cNvGraphicFramePr>
          <p:nvPr/>
        </p:nvGraphicFramePr>
        <p:xfrm>
          <a:off x="8724900" y="5840413"/>
          <a:ext cx="3162300" cy="213088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Liczba działań 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8" marR="91438" marT="45584" marB="4558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28737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110703"/>
            <a:ext cx="11141075" cy="19625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Górnej-Wschodniej Wisły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brak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 potwierdzonym osiągnięciem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zakładanego celu środowiskowego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00">
            <a:extLst>
              <a:ext uri="{FF2B5EF4-FFF2-40B4-BE49-F238E27FC236}">
                <a16:creationId xmlns:a16="http://schemas.microsoft.com/office/drawing/2014/main" id="{83110049-00F4-47B3-AC2E-D9ED244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086" y="3110703"/>
            <a:ext cx="5833110" cy="14455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Dniestru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2453</Words>
  <Application>Microsoft Office PowerPoint</Application>
  <PresentationFormat>Panoramiczny</PresentationFormat>
  <Paragraphs>331</Paragraphs>
  <Slides>26</Slides>
  <Notes>26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370</cp:revision>
  <dcterms:created xsi:type="dcterms:W3CDTF">2017-12-14T14:22:37Z</dcterms:created>
  <dcterms:modified xsi:type="dcterms:W3CDTF">2021-06-02T14:12:38Z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